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7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4660" autoAdjust="0"/>
  </p:normalViewPr>
  <p:slideViewPr>
    <p:cSldViewPr>
      <p:cViewPr>
        <p:scale>
          <a:sx n="90" d="100"/>
          <a:sy n="90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3816292D-77EB-4310-8C25-B384F100350F}" type="datetimeFigureOut">
              <a:rPr lang="zh-CN" altLang="en-US"/>
              <a:pPr>
                <a:defRPr/>
              </a:pPr>
              <a:t>2010-8-31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00469092-2507-4A0C-9726-FFAA293749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65D9B-A415-4AD3-B4C8-EBE0C8638D59}" type="datetime1">
              <a:rPr lang="en-US"/>
              <a:pPr>
                <a:defRPr/>
              </a:pPr>
              <a:t>8/31/2010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8950B-F127-4EAA-BFA3-4AE5C31965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A47B0-0A6E-4F77-B097-38C046034B38}" type="datetime1">
              <a:rPr lang="en-US"/>
              <a:pPr>
                <a:defRPr/>
              </a:pPr>
              <a:t>8/31/2010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D6A0C-89B9-4974-B104-8812C1B83F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0ED2B-31EC-4937-B5E7-53216290C074}" type="datetime1">
              <a:rPr lang="en-US"/>
              <a:pPr>
                <a:defRPr/>
              </a:pPr>
              <a:t>8/31/2010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AC0B-1DCD-4DBB-B42C-B7DBFBD036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F341D-1CB4-44A9-B4BE-D370DA584006}" type="datetime1">
              <a:rPr lang="en-US"/>
              <a:pPr>
                <a:defRPr/>
              </a:pPr>
              <a:t>8/31/2010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D7D9B-EA0E-4710-B8D0-088DF71490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E23CC-693D-4E2A-B60C-13BAC6D70827}" type="datetime1">
              <a:rPr lang="en-US"/>
              <a:pPr>
                <a:defRPr/>
              </a:pPr>
              <a:t>8/31/2010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23AA4-EAFF-4225-8E19-56168D4D85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4B0B-105F-492E-BBE7-7DEE7248A75A}" type="datetime1">
              <a:rPr lang="en-US"/>
              <a:pPr>
                <a:defRPr/>
              </a:pPr>
              <a:t>8/31/2010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532CF-3FEB-4639-8E85-4591E889E9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8F863-E4DA-4A99-841F-766CD59F52F6}" type="datetime1">
              <a:rPr lang="en-US"/>
              <a:pPr>
                <a:defRPr/>
              </a:pPr>
              <a:t>8/31/2010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7EFA2-3B40-4D2A-A240-97675AA711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FC90E-87B1-41F9-9A7C-C6B86F0FDE69}" type="datetime1">
              <a:rPr lang="en-US"/>
              <a:pPr>
                <a:defRPr/>
              </a:pPr>
              <a:t>8/31/2010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148D6-6D9C-4A82-94C4-60B712A95A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EA1FA-8129-4A40-A7D6-C295B183E30A}" type="datetime1">
              <a:rPr lang="en-US"/>
              <a:pPr>
                <a:defRPr/>
              </a:pPr>
              <a:t>8/31/2010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585D6-7501-4596-9A9C-D6E5789CB5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2BC60-DF19-44DB-9D8A-AB2B1F50D78A}" type="datetime1">
              <a:rPr lang="en-US"/>
              <a:pPr>
                <a:defRPr/>
              </a:pPr>
              <a:t>8/31/2010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4187F-9302-47B3-8B2D-EE35F73D7E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0C7EF-6426-49D4-94A5-A60EDA5E5CB0}" type="datetime1">
              <a:rPr lang="en-US"/>
              <a:pPr>
                <a:defRPr/>
              </a:pPr>
              <a:t>8/31/2010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4000C-0DFE-4F7B-919D-21AFE09EF7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 bright="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779F2CC-AD71-47E4-823F-95A6DCACC694}" type="datetime1">
              <a:rPr lang="en-US"/>
              <a:pPr>
                <a:defRPr/>
              </a:pPr>
              <a:t>8/31/2010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2AA50B6F-DFC5-4DA9-B6A6-24E8E6EE3D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宋体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宋体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宋体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宋体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宋体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宋体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  <a:cs typeface="宋体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宋体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  <a:cs typeface="宋体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宋体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reilly@cisc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is.org/0191/issues.as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is.org/0010/issues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61" name="Group 25"/>
          <p:cNvGraphicFramePr>
            <a:graphicFrameLocks noGrp="1"/>
          </p:cNvGraphicFramePr>
          <p:nvPr/>
        </p:nvGraphicFramePr>
        <p:xfrm>
          <a:off x="179388" y="290513"/>
          <a:ext cx="6192837" cy="1676400"/>
        </p:xfrm>
        <a:graphic>
          <a:graphicData uri="http://schemas.openxmlformats.org/drawingml/2006/table">
            <a:tbl>
              <a:tblPr/>
              <a:tblGrid>
                <a:gridCol w="1755775"/>
                <a:gridCol w="44370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/>
                          <a:cs typeface="MS PGothic"/>
                        </a:rPr>
                        <a:t>DOCUMENT #: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GSC15-GTSC8-06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/>
                        <a:cs typeface="MS PGothic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/>
                          <a:cs typeface="MS PGothic"/>
                        </a:rPr>
                        <a:t>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Presentation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/>
                          <a:cs typeface="MS PGothic"/>
                        </a:rPr>
                        <a:t>SOURCE: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/>
                          <a:cs typeface="MS PGothic"/>
                        </a:rPr>
                        <a:t>AGENDA ITEM: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GTSC8; 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/>
                          <a:cs typeface="MS PGothic"/>
                        </a:rPr>
                        <a:t>CONTACT(S):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Art Reilly (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  <a:hlinkClick r:id="rId3"/>
                        </a:rPr>
                        <a:t>arreilly@cisco.com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58" name="Text Box 9"/>
          <p:cNvSpPr txBox="1">
            <a:spLocks noChangeArrowheads="1"/>
          </p:cNvSpPr>
          <p:nvPr/>
        </p:nvSpPr>
        <p:spPr bwMode="auto">
          <a:xfrm>
            <a:off x="979488" y="2508250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/>
              <a:t>ATIS Cybersecurity</a:t>
            </a:r>
            <a:endParaRPr lang="zh-CN" altLang="en-US" sz="3200" b="1"/>
          </a:p>
        </p:txBody>
      </p:sp>
      <p:sp>
        <p:nvSpPr>
          <p:cNvPr id="14359" name="Rectangle 11"/>
          <p:cNvSpPr txBox="1">
            <a:spLocks noChangeArrowheads="1"/>
          </p:cNvSpPr>
          <p:nvPr/>
        </p:nvSpPr>
        <p:spPr bwMode="auto">
          <a:xfrm>
            <a:off x="1331913" y="3286125"/>
            <a:ext cx="6400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altLang="zh-CN" sz="2800" b="1"/>
              <a:t>Art Reilly, Cisco</a:t>
            </a:r>
          </a:p>
        </p:txBody>
      </p:sp>
      <p:sp>
        <p:nvSpPr>
          <p:cNvPr id="14360" name="Text Box 9"/>
          <p:cNvSpPr txBox="1">
            <a:spLocks noChangeArrowheads="1"/>
          </p:cNvSpPr>
          <p:nvPr/>
        </p:nvSpPr>
        <p:spPr bwMode="auto">
          <a:xfrm>
            <a:off x="827088" y="5445125"/>
            <a:ext cx="741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/>
              <a:t>Global Standards Collaboration (GSC)  GSC-15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D1C1C-39A9-47E0-AF66-FD391DB215A1}" type="slidenum">
              <a:rPr lang="en-US" altLang="zh-CN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23554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en-US" sz="3600" b="1" smtClean="0">
                <a:solidFill>
                  <a:schemeClr val="tx1"/>
                </a:solidFill>
              </a:rPr>
              <a:t>Proposed Resolution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23555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/>
            <a:r>
              <a:rPr lang="en-US" smtClean="0"/>
              <a:t>Continued support for GSC-14 Security Related Resolutions:</a:t>
            </a:r>
          </a:p>
          <a:p>
            <a:pPr lvl="1" eaLnBrk="1" hangingPunct="1"/>
            <a:r>
              <a:rPr lang="en-US" smtClean="0"/>
              <a:t>Resolution GSC-14/4 - Identity Management</a:t>
            </a:r>
          </a:p>
          <a:p>
            <a:pPr lvl="1" eaLnBrk="1" hangingPunct="1"/>
            <a:r>
              <a:rPr lang="en-US" smtClean="0"/>
              <a:t>Resolution GSC-14/25 - </a:t>
            </a:r>
            <a:r>
              <a:rPr lang="en-CA" smtClean="0"/>
              <a:t>Personally Identifiable Information Protection</a:t>
            </a:r>
          </a:p>
          <a:p>
            <a:pPr lvl="1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en-CA" smtClean="0">
                <a:solidFill>
                  <a:srgbClr val="FF0000"/>
                </a:solidFill>
              </a:rPr>
              <a:t>Update </a:t>
            </a:r>
            <a:r>
              <a:rPr lang="en-US" smtClean="0">
                <a:solidFill>
                  <a:srgbClr val="FF0000"/>
                </a:solidFill>
              </a:rPr>
              <a:t>Resolution GSC-14/11 - Cybersecurity to reflect actions at WTDC10 (modified draft Resolution provided as a GSC contribution)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201613"/>
            <a:ext cx="8540750" cy="850900"/>
          </a:xfrm>
        </p:spPr>
        <p:txBody>
          <a:bodyPr/>
          <a:lstStyle/>
          <a:p>
            <a:r>
              <a:rPr lang="en-US" altLang="ja-JP" sz="3600" b="1" smtClean="0">
                <a:solidFill>
                  <a:schemeClr val="tx1"/>
                </a:solidFill>
                <a:ea typeface="MS PGothic"/>
                <a:cs typeface="MS PGothic"/>
              </a:rPr>
              <a:t>Cybersecurity (ATIS)</a:t>
            </a:r>
          </a:p>
        </p:txBody>
      </p:sp>
      <p:sp>
        <p:nvSpPr>
          <p:cNvPr id="22530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79388" y="908050"/>
            <a:ext cx="8713787" cy="5400675"/>
          </a:xfrm>
        </p:spPr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z="1600" b="1" dirty="0" smtClean="0">
                <a:cs typeface="+mn-cs"/>
              </a:rPr>
              <a:t>Presentations</a:t>
            </a:r>
          </a:p>
          <a:p>
            <a:pPr lvl="1">
              <a:lnSpc>
                <a:spcPct val="85000"/>
              </a:lnSpc>
              <a:defRPr/>
            </a:pPr>
            <a:r>
              <a:rPr lang="en-US" sz="1600" dirty="0" smtClean="0"/>
              <a:t>Contributions </a:t>
            </a:r>
            <a:r>
              <a:rPr lang="en-US" sz="1600" dirty="0" err="1" smtClean="0"/>
              <a:t>GSC15</a:t>
            </a:r>
            <a:r>
              <a:rPr lang="en-US" sz="1600" dirty="0" smtClean="0"/>
              <a:t>-</a:t>
            </a:r>
            <a:r>
              <a:rPr lang="en-US" sz="1600" dirty="0" err="1" smtClean="0"/>
              <a:t>GTSC8</a:t>
            </a:r>
            <a:r>
              <a:rPr lang="en-US" sz="1600" dirty="0" smtClean="0"/>
              <a:t>-06, -07, -10, -11 and -14(-10, -11 and -14 contained proposed updates to the existing Resolution)</a:t>
            </a:r>
          </a:p>
          <a:p>
            <a:pPr>
              <a:lnSpc>
                <a:spcPct val="85000"/>
              </a:lnSpc>
              <a:defRPr/>
            </a:pPr>
            <a:r>
              <a:rPr lang="en-US" sz="1600" b="1" dirty="0" smtClean="0">
                <a:cs typeface="+mn-cs"/>
              </a:rPr>
              <a:t>Summary</a:t>
            </a:r>
          </a:p>
          <a:p>
            <a:pPr lvl="1">
              <a:lnSpc>
                <a:spcPct val="85000"/>
              </a:lnSpc>
              <a:defRPr/>
            </a:pPr>
            <a:r>
              <a:rPr lang="en-US" sz="1600" dirty="0" smtClean="0"/>
              <a:t>Cybersecurity continues to be one of the top priorities in the </a:t>
            </a:r>
            <a:r>
              <a:rPr lang="en-US" sz="1600" dirty="0" err="1" smtClean="0"/>
              <a:t>GSC</a:t>
            </a:r>
            <a:r>
              <a:rPr lang="en-US" sz="1600" dirty="0" smtClean="0"/>
              <a:t> members.</a:t>
            </a:r>
          </a:p>
          <a:p>
            <a:pPr lvl="1">
              <a:lnSpc>
                <a:spcPct val="85000"/>
              </a:lnSpc>
              <a:defRPr/>
            </a:pPr>
            <a:r>
              <a:rPr lang="en-US" sz="1600" dirty="0" smtClean="0"/>
              <a:t>Cloud Computing presents an added level of risk to data integrity, privacy and availability. However, it also offers additional opportunities in these areas as well.</a:t>
            </a:r>
          </a:p>
          <a:p>
            <a:pPr lvl="1">
              <a:lnSpc>
                <a:spcPct val="85000"/>
              </a:lnSpc>
              <a:defRPr/>
            </a:pPr>
            <a:r>
              <a:rPr lang="en-US" sz="1600" dirty="0" smtClean="0"/>
              <a:t>Countries/regions are developing and sharing best practices to address the </a:t>
            </a:r>
            <a:r>
              <a:rPr lang="en-US" sz="1600" dirty="0" err="1" smtClean="0"/>
              <a:t>cybersecurity</a:t>
            </a:r>
            <a:r>
              <a:rPr lang="en-US" sz="1600" dirty="0" smtClean="0"/>
              <a:t> challenges. This could be especially helpful to developing countries.</a:t>
            </a:r>
          </a:p>
          <a:p>
            <a:pPr lvl="1">
              <a:lnSpc>
                <a:spcPct val="85000"/>
              </a:lnSpc>
              <a:defRPr/>
            </a:pPr>
            <a:r>
              <a:rPr lang="en-US" sz="1600" dirty="0" smtClean="0"/>
              <a:t>The </a:t>
            </a:r>
            <a:r>
              <a:rPr lang="en-US" sz="1600" dirty="0" err="1" smtClean="0"/>
              <a:t>Cybex</a:t>
            </a:r>
            <a:r>
              <a:rPr lang="en-US" sz="1600" dirty="0" smtClean="0"/>
              <a:t> framework being developed in ITU-T </a:t>
            </a:r>
            <a:r>
              <a:rPr lang="en-US" sz="1600" dirty="0" err="1" smtClean="0"/>
              <a:t>SG</a:t>
            </a:r>
            <a:r>
              <a:rPr lang="en-US" sz="1600" dirty="0" smtClean="0"/>
              <a:t> 17 provides a model for</a:t>
            </a:r>
          </a:p>
          <a:p>
            <a:pPr marL="915988" lvl="2" indent="-115888">
              <a:spcBef>
                <a:spcPts val="2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1600" dirty="0" smtClean="0">
                <a:ea typeface="Times New Roman"/>
              </a:rPr>
              <a:t> structuring information</a:t>
            </a:r>
          </a:p>
          <a:p>
            <a:pPr marL="915988" lvl="2" indent="-115888">
              <a:spcBef>
                <a:spcPts val="2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1600" dirty="0" smtClean="0">
                <a:ea typeface="Times New Roman"/>
              </a:rPr>
              <a:t> identifying and discovering objects</a:t>
            </a:r>
          </a:p>
          <a:p>
            <a:pPr marL="915988" lvl="2" indent="-115888">
              <a:spcBef>
                <a:spcPts val="2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1600" dirty="0" smtClean="0">
                <a:ea typeface="Times New Roman"/>
              </a:rPr>
              <a:t> requesting and responding with information</a:t>
            </a:r>
          </a:p>
          <a:p>
            <a:pPr marL="915988" lvl="2" indent="-115888">
              <a:spcBef>
                <a:spcPts val="2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1600" dirty="0" smtClean="0">
                <a:ea typeface="Times New Roman"/>
              </a:rPr>
              <a:t> exchanging information over networks</a:t>
            </a:r>
          </a:p>
          <a:p>
            <a:pPr marL="915988" lvl="2" indent="-115888">
              <a:spcBef>
                <a:spcPts val="2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1600" u="sng" dirty="0" smtClean="0">
                <a:ea typeface="Times New Roman"/>
              </a:rPr>
              <a:t> assured</a:t>
            </a:r>
            <a:r>
              <a:rPr lang="en-US" sz="1600" dirty="0" smtClean="0">
                <a:ea typeface="Times New Roman"/>
              </a:rPr>
              <a:t> </a:t>
            </a:r>
            <a:r>
              <a:rPr lang="en-US" sz="1600" dirty="0" err="1" smtClean="0">
                <a:ea typeface="Times New Roman"/>
              </a:rPr>
              <a:t>cybersecurity</a:t>
            </a:r>
            <a:r>
              <a:rPr lang="en-US" sz="1600" dirty="0" smtClean="0">
                <a:ea typeface="Times New Roman"/>
              </a:rPr>
              <a:t> information exchanges</a:t>
            </a:r>
          </a:p>
          <a:p>
            <a:pPr marL="800100" lvl="2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600" dirty="0" smtClean="0"/>
              <a:t>The specifications are especially relevant to Computer Incident Response Teams (</a:t>
            </a:r>
            <a:r>
              <a:rPr lang="en-US" sz="1600" dirty="0" err="1" smtClean="0"/>
              <a:t>CIRTS</a:t>
            </a:r>
            <a:r>
              <a:rPr lang="en-US" sz="1600" dirty="0" smtClean="0"/>
              <a:t>), law enforcement and others that must exchange incident or related forensic information</a:t>
            </a:r>
          </a:p>
          <a:p>
            <a:pPr lvl="1">
              <a:lnSpc>
                <a:spcPct val="85000"/>
              </a:lnSpc>
              <a:defRPr/>
            </a:pPr>
            <a:r>
              <a:rPr lang="en-US" sz="1600" dirty="0" smtClean="0"/>
              <a:t>Effective cooperation and collaboration across the many organizations, including standards bodies, doing Cybersecurity work is essential. </a:t>
            </a:r>
          </a:p>
          <a:p>
            <a:pPr>
              <a:lnSpc>
                <a:spcPct val="85000"/>
              </a:lnSpc>
              <a:defRPr/>
            </a:pPr>
            <a:r>
              <a:rPr lang="en-US" sz="1600" b="1" dirty="0" smtClean="0">
                <a:cs typeface="+mn-cs"/>
              </a:rPr>
              <a:t>Resolution</a:t>
            </a:r>
          </a:p>
          <a:p>
            <a:pPr lvl="1">
              <a:lnSpc>
                <a:spcPct val="85000"/>
              </a:lnSpc>
              <a:defRPr/>
            </a:pPr>
            <a:r>
              <a:rPr lang="en-US" sz="1600" dirty="0" smtClean="0"/>
              <a:t>Proposed revisions to Resolution </a:t>
            </a:r>
            <a:r>
              <a:rPr lang="en-US" sz="1600" dirty="0" err="1" smtClean="0"/>
              <a:t>GSC</a:t>
            </a:r>
            <a:r>
              <a:rPr lang="en-US" sz="1600" dirty="0" smtClean="0"/>
              <a:t>-14/11 on Cybersecurity.</a:t>
            </a:r>
          </a:p>
        </p:txBody>
      </p:sp>
      <p:sp>
        <p:nvSpPr>
          <p:cNvPr id="28676" name="灯片编号占位符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432DFD5-CB1D-4AD2-A54D-6C92EE2FF213}" type="slidenum">
              <a:rPr lang="en-US" altLang="zh-CN" sz="1400"/>
              <a:pPr algn="r"/>
              <a:t>11</a:t>
            </a:fld>
            <a:endParaRPr lang="en-US" altLang="zh-CN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6119E-2962-4DD9-8BC2-79C10450CD5F}" type="slidenum">
              <a:rPr lang="en-US" altLang="zh-CN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24578" name="标题 1"/>
          <p:cNvSpPr>
            <a:spLocks noGrp="1"/>
          </p:cNvSpPr>
          <p:nvPr>
            <p:ph type="title" idx="4294967295"/>
          </p:nvPr>
        </p:nvSpPr>
        <p:spPr>
          <a:xfrm>
            <a:off x="301625" y="3078163"/>
            <a:ext cx="8540750" cy="1143000"/>
          </a:xfrm>
        </p:spPr>
        <p:txBody>
          <a:bodyPr/>
          <a:lstStyle/>
          <a:p>
            <a:r>
              <a:rPr lang="en-US" altLang="en-US" sz="3600" b="1" smtClean="0">
                <a:solidFill>
                  <a:schemeClr val="tx1"/>
                </a:solidFill>
              </a:rPr>
              <a:t>Supplemental Slides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44886-03C1-49D2-81A4-E8F7BDD6A86A}" type="slidenum">
              <a:rPr lang="en-US" altLang="zh-CN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25602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46188"/>
            <a:ext cx="8540750" cy="4270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PTSC Issues may be found at: </a:t>
            </a:r>
            <a:r>
              <a:rPr lang="en-US" sz="2000" smtClean="0">
                <a:hlinkClick r:id="rId2"/>
              </a:rPr>
              <a:t>http://www.atis.org/0191/issues.asp</a:t>
            </a:r>
            <a:r>
              <a:rPr lang="en-US" sz="20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PTSC Active Issues which have a security component are: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	Issue # 	Title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S0051	ATIS NGN Identity Management Requirements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S0055	Security Mechanisms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S0059	ATIS NGN Identity Management Use Cases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S0060	ATIS NGN Identity Management Mechanisms 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S0061	Certificate Management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S0063	ATIS ETS Authentication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S0065	Enterprise Network Support in NGN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S0073	Security Guidelines for DBF Interface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S0074	Security Guidelines for Carrier Interconnection (NNI)</a:t>
            </a:r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25603" name="标题 1"/>
          <p:cNvSpPr>
            <a:spLocks/>
          </p:cNvSpPr>
          <p:nvPr/>
        </p:nvSpPr>
        <p:spPr bwMode="auto">
          <a:xfrm>
            <a:off x="323850" y="236538"/>
            <a:ext cx="85407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en-US" sz="3600" b="1"/>
              <a:t>Supplemental Slides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3693B-8BC3-4B14-997A-13191A494E9E}" type="slidenum">
              <a:rPr lang="en-US" altLang="zh-CN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26626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46188"/>
            <a:ext cx="8540750" cy="4270375"/>
          </a:xfrm>
        </p:spPr>
        <p:txBody>
          <a:bodyPr/>
          <a:lstStyle/>
          <a:p>
            <a:r>
              <a:rPr lang="en-US" sz="2000" smtClean="0"/>
              <a:t>PRQC Issues may be found at: </a:t>
            </a:r>
            <a:r>
              <a:rPr lang="en-US" sz="2000" smtClean="0">
                <a:hlinkClick r:id="rId2"/>
              </a:rPr>
              <a:t>http://www.atis.org/0010/issues.asp</a:t>
            </a:r>
            <a:r>
              <a:rPr lang="en-US" sz="2000" smtClean="0"/>
              <a:t>  </a:t>
            </a:r>
          </a:p>
          <a:p>
            <a:endParaRPr lang="en-US" sz="2000" smtClean="0"/>
          </a:p>
          <a:p>
            <a:r>
              <a:rPr lang="en-US" sz="2000" smtClean="0"/>
              <a:t>PRQC Active Issues which have a security component are:</a:t>
            </a:r>
          </a:p>
          <a:p>
            <a:pPr lvl="1">
              <a:buFontTx/>
              <a:buNone/>
            </a:pPr>
            <a:r>
              <a:rPr lang="en-US" sz="1800" smtClean="0"/>
              <a:t>	Issue # 	Title</a:t>
            </a:r>
          </a:p>
          <a:p>
            <a:pPr lvl="1"/>
            <a:r>
              <a:rPr lang="en-US" sz="1800" smtClean="0"/>
              <a:t>A0010	User Plane Security Requirements in NGNs</a:t>
            </a:r>
          </a:p>
          <a:p>
            <a:pPr lvl="1"/>
            <a:r>
              <a:rPr lang="en-US" sz="1800" smtClean="0"/>
              <a:t>A0014	Network-Network Interface (NNI) User Plane Security</a:t>
            </a:r>
          </a:p>
          <a:p>
            <a:pPr lvl="1"/>
            <a:r>
              <a:rPr lang="en-US" sz="1800" smtClean="0"/>
              <a:t>A0035	Impact of Security on QOS Performance in NGNs</a:t>
            </a:r>
          </a:p>
          <a:p>
            <a:pPr lvl="1"/>
            <a:r>
              <a:rPr lang="en-US" sz="1800" smtClean="0"/>
              <a:t>A0045	Service-specific Security Mechanism Implementation Options</a:t>
            </a:r>
          </a:p>
        </p:txBody>
      </p:sp>
      <p:sp>
        <p:nvSpPr>
          <p:cNvPr id="26627" name="标题 1"/>
          <p:cNvSpPr>
            <a:spLocks/>
          </p:cNvSpPr>
          <p:nvPr/>
        </p:nvSpPr>
        <p:spPr bwMode="auto">
          <a:xfrm>
            <a:off x="323850" y="236538"/>
            <a:ext cx="85407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en-US" sz="3600" b="1"/>
              <a:t>Supplemental Slides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EC21A-37F3-4D64-BE9E-A0401FDF354F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15362" name="标题 1"/>
          <p:cNvSpPr>
            <a:spLocks noGrp="1"/>
          </p:cNvSpPr>
          <p:nvPr>
            <p:ph type="title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Highlight of Current Activities (1)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	</a:t>
            </a:r>
            <a:r>
              <a:rPr lang="en-US" sz="2800" b="1" smtClean="0"/>
              <a:t>ATIS’ Packet Technologies and Systems Committee (PTSC)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Completed: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UNI and NNI signalling security standards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UNI and NNI testing standards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NGN authentication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Session Border Controller (SBC)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Security architecture is layered, both horizontally and vertically, with border element functions protecting trusted from untrusted domains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C9FD6-F5E4-42FB-A26C-9E63229602B2}" type="slidenum">
              <a:rPr lang="en-US" altLang="zh-CN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16386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Highlight of Current Activities (2)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16387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PTSC continues to focus on security-related topics that will ensure robust signalling and communications standards and network implementations that will provide adequate protection and support for multimedia and emergency services in the current cybersecurity environment: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ETS Authentication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Data Border Function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Security Mechanisms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Location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Identity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Certificate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C12BB-6910-4F05-AC24-0143CE5B89A9}" type="slidenum">
              <a:rPr lang="en-US" altLang="zh-CN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17410" name="标题 1"/>
          <p:cNvSpPr>
            <a:spLocks noGrp="1"/>
          </p:cNvSpPr>
          <p:nvPr>
            <p:ph type="title" idx="4294967295"/>
          </p:nvPr>
        </p:nvSpPr>
        <p:spPr>
          <a:xfrm>
            <a:off x="301625" y="53975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Highlight of Current Activities (3)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17411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smtClean="0"/>
              <a:t>PTSC’s focus is on specifying security considerations for Layers 1 through 5 for UNIs, NNIs, ANIs, and SNIs</a:t>
            </a:r>
          </a:p>
          <a:p>
            <a:pPr lvl="1" eaLnBrk="1" hangingPunct="1">
              <a:lnSpc>
                <a:spcPct val="95000"/>
              </a:lnSpc>
            </a:pPr>
            <a:r>
              <a:rPr lang="en-US" sz="2600" smtClean="0"/>
              <a:t>Generation of interface requirements will:</a:t>
            </a:r>
          </a:p>
          <a:p>
            <a:pPr lvl="2" eaLnBrk="1" hangingPunct="1">
              <a:lnSpc>
                <a:spcPct val="95000"/>
              </a:lnSpc>
            </a:pPr>
            <a:r>
              <a:rPr lang="en-US" smtClean="0"/>
              <a:t>Attempt to reduce number of available interconnection options, without compromising the desired flexibility in implementing the services, thereby facilitating interoperability</a:t>
            </a:r>
          </a:p>
          <a:p>
            <a:pPr lvl="2" eaLnBrk="1" hangingPunct="1">
              <a:lnSpc>
                <a:spcPct val="95000"/>
              </a:lnSpc>
            </a:pPr>
            <a:r>
              <a:rPr lang="en-US" smtClean="0"/>
              <a:t>Facilitate interconnection negotiations</a:t>
            </a:r>
          </a:p>
          <a:p>
            <a:pPr lvl="2" eaLnBrk="1" hangingPunct="1">
              <a:lnSpc>
                <a:spcPct val="95000"/>
              </a:lnSpc>
            </a:pPr>
            <a:r>
              <a:rPr lang="en-US" smtClean="0"/>
              <a:t>Ensure adequate security will be provided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BABC6-DD7C-4462-B588-B1DD82C035CE}" type="slidenum">
              <a:rPr lang="en-US" altLang="zh-CN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18434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Highlight of Current Activities (4)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18435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en-US" sz="3300" b="1" smtClean="0"/>
              <a:t>	</a:t>
            </a:r>
            <a:r>
              <a:rPr lang="en-US" sz="2800" b="1" smtClean="0"/>
              <a:t>ATIS’ Network Performance, Reliability, and QoS Committee (PRQC)</a:t>
            </a:r>
          </a:p>
          <a:p>
            <a:pPr eaLnBrk="1" hangingPunct="1">
              <a:lnSpc>
                <a:spcPct val="75000"/>
              </a:lnSpc>
            </a:pPr>
            <a:r>
              <a:rPr lang="en-US" sz="2400" smtClean="0"/>
              <a:t>Current/Future work: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400" smtClean="0"/>
              <a:t>Currently working on Standard for </a:t>
            </a:r>
            <a:r>
              <a:rPr lang="en-US" sz="2400" i="1" smtClean="0"/>
              <a:t>Media Plane Performance Security Impairments Standard for Evolving VoIP/Multimedia Networks</a:t>
            </a:r>
            <a:endParaRPr lang="en-US" sz="2400" smtClean="0"/>
          </a:p>
          <a:p>
            <a:pPr lvl="2" eaLnBrk="1" hangingPunct="1">
              <a:lnSpc>
                <a:spcPct val="75000"/>
              </a:lnSpc>
            </a:pPr>
            <a:r>
              <a:rPr lang="en-US" sz="2000" smtClean="0"/>
              <a:t>Document potential QoS degradations associated with security mechanisms</a:t>
            </a:r>
          </a:p>
          <a:p>
            <a:pPr lvl="2" eaLnBrk="1" hangingPunct="1">
              <a:lnSpc>
                <a:spcPct val="75000"/>
              </a:lnSpc>
            </a:pPr>
            <a:r>
              <a:rPr lang="en-US" sz="2000" smtClean="0"/>
              <a:t>Identify potential security problems associated with QoS mechanisms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400" smtClean="0"/>
              <a:t>Extend work initiated in ATIS-0100014, Information &amp; Communications Security for NGN Converged Services IP Networks and Infrastructure</a:t>
            </a:r>
          </a:p>
          <a:p>
            <a:pPr eaLnBrk="1" hangingPunct="1">
              <a:lnSpc>
                <a:spcPct val="75000"/>
              </a:lnSpc>
            </a:pPr>
            <a:r>
              <a:rPr lang="en-US" sz="2400" smtClean="0"/>
              <a:t>Published: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ATIS-0100024.2009, User-Network Interface (UNI) Media Plane Security Standard for Evolving VoIP/Multimedia Networks, published.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ATIS-0100014 (see above)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FA2D-E005-40DE-8FB4-FEBC0B6EBA76}" type="slidenum">
              <a:rPr lang="en-US" altLang="zh-CN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19458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Highlight of Current Activities (5)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19459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300" b="1" smtClean="0"/>
              <a:t>	</a:t>
            </a:r>
            <a:r>
              <a:rPr lang="en-US" sz="2800" b="1" smtClean="0"/>
              <a:t>ATIS’ Telecom Management and Operations Committee (TMOC)</a:t>
            </a:r>
            <a:endParaRPr lang="en-US" sz="2800" smtClean="0"/>
          </a:p>
          <a:p>
            <a:r>
              <a:rPr lang="en-US" smtClean="0"/>
              <a:t>TMOC will continue to address</a:t>
            </a:r>
          </a:p>
          <a:p>
            <a:pPr lvl="1"/>
            <a:r>
              <a:rPr lang="en-US" smtClean="0"/>
              <a:t>Management aspects of security, especially concerning NGN Carrier Interconnection arrangements and VoIP Registry Database</a:t>
            </a:r>
          </a:p>
          <a:p>
            <a:pPr lvl="1"/>
            <a:r>
              <a:rPr lang="en-US" smtClean="0"/>
              <a:t>Management aspects of security, as driven by the ATIS Board (e.g., TOPS Council or CIO Council)</a:t>
            </a: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7489-7641-454D-83F3-528779193D9B}" type="slidenum">
              <a:rPr lang="en-US" altLang="zh-CN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20482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Strategic Direction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20483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/>
            <a:r>
              <a:rPr lang="en-US" sz="2800" smtClean="0"/>
              <a:t>ATIS continues to develop a suite of security authentication and IdM standards that will facilitate secure interconnection of:</a:t>
            </a:r>
          </a:p>
          <a:p>
            <a:pPr lvl="1" eaLnBrk="1" hangingPunct="1"/>
            <a:r>
              <a:rPr lang="en-US" sz="2600" smtClean="0"/>
              <a:t>transport facilities</a:t>
            </a:r>
          </a:p>
          <a:p>
            <a:pPr lvl="1" eaLnBrk="1" hangingPunct="1"/>
            <a:r>
              <a:rPr lang="en-US" sz="2600" smtClean="0"/>
              <a:t>signalling facilities</a:t>
            </a:r>
          </a:p>
          <a:p>
            <a:pPr lvl="1" eaLnBrk="1" hangingPunct="1"/>
            <a:r>
              <a:rPr lang="en-US" sz="2600" smtClean="0"/>
              <a:t>services and applications</a:t>
            </a:r>
          </a:p>
          <a:p>
            <a:pPr eaLnBrk="1" hangingPunct="1"/>
            <a:r>
              <a:rPr lang="en-US" sz="2800" smtClean="0"/>
              <a:t>Cloud computing may pose significant security issues that will need to be addressed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C8961-DB12-422F-93D7-06BD416B08A3}" type="slidenum">
              <a:rPr lang="en-US" altLang="zh-CN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21506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Challenges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21507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/>
            <a:r>
              <a:rPr lang="en-US" smtClean="0"/>
              <a:t>SIP security solutions are tailored to be end to end</a:t>
            </a:r>
          </a:p>
          <a:p>
            <a:pPr eaLnBrk="1" hangingPunct="1"/>
            <a:r>
              <a:rPr lang="en-US" smtClean="0"/>
              <a:t>SIP/SIPPING/SIMPLE/etc. RFCs have well written security sections that are not fully implemented in vendor products</a:t>
            </a:r>
          </a:p>
          <a:p>
            <a:pPr eaLnBrk="1" hangingPunct="1"/>
            <a:r>
              <a:rPr lang="en-US" smtClean="0"/>
              <a:t>Security solutions have an impact on delay and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93A12-2DA1-4E0F-B9CD-C72635E51029}" type="slidenum">
              <a:rPr lang="en-US" altLang="zh-CN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22530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en-US" sz="3600" b="1" smtClean="0">
                <a:solidFill>
                  <a:schemeClr val="tx1"/>
                </a:solidFill>
              </a:rPr>
              <a:t>Next Steps/Actions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22531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/>
            <a:r>
              <a:rPr lang="en-US" smtClean="0"/>
              <a:t>ATIS will continue on its current path of generating a complete suite of standards that can be used to facilitate interconnection negotiations and result in interconnection scenarios that are secure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308</TotalTime>
  <Words>745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Verdana</vt:lpstr>
      <vt:lpstr>MS PGothic</vt:lpstr>
      <vt:lpstr>Times New Roman</vt:lpstr>
      <vt:lpstr>Courier New</vt:lpstr>
      <vt:lpstr>万里长城</vt:lpstr>
      <vt:lpstr>万里长城</vt:lpstr>
      <vt:lpstr>Slide 1</vt:lpstr>
      <vt:lpstr>Highlight of Current Activities (1)</vt:lpstr>
      <vt:lpstr>Highlight of Current Activities (2)</vt:lpstr>
      <vt:lpstr>Highlight of Current Activities (3)</vt:lpstr>
      <vt:lpstr>Highlight of Current Activities (4)</vt:lpstr>
      <vt:lpstr>Highlight of Current Activities (5)</vt:lpstr>
      <vt:lpstr>Strategic Direction</vt:lpstr>
      <vt:lpstr>Challenges</vt:lpstr>
      <vt:lpstr>Next Steps/Actions</vt:lpstr>
      <vt:lpstr>Proposed Resolution</vt:lpstr>
      <vt:lpstr>Cybersecurity (ATIS)</vt:lpstr>
      <vt:lpstr>Supplemental Slides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ZhaoSZ</dc:creator>
  <cp:lastModifiedBy>sbarclay</cp:lastModifiedBy>
  <cp:revision>45</cp:revision>
  <cp:lastPrinted>1601-01-01T00:00:00Z</cp:lastPrinted>
  <dcterms:created xsi:type="dcterms:W3CDTF">2010-05-04T03:31:53Z</dcterms:created>
  <dcterms:modified xsi:type="dcterms:W3CDTF">2010-09-01T01:05:04Z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